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6" r:id="rId2"/>
    <p:sldId id="273" r:id="rId3"/>
    <p:sldId id="257" r:id="rId4"/>
    <p:sldId id="268" r:id="rId5"/>
    <p:sldId id="269" r:id="rId6"/>
    <p:sldId id="272" r:id="rId7"/>
    <p:sldId id="262" r:id="rId8"/>
    <p:sldId id="266" r:id="rId9"/>
    <p:sldId id="270" r:id="rId10"/>
    <p:sldId id="263" r:id="rId11"/>
    <p:sldId id="264" r:id="rId12"/>
    <p:sldId id="271"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5" d="100"/>
          <a:sy n="85" d="100"/>
        </p:scale>
        <p:origin x="547"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C8F64FA-184D-4A59-B77B-9B87CEE01238}" type="datetimeFigureOut">
              <a:rPr lang="en-IN" smtClean="0"/>
              <a:t>15-03-2024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1507885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C8F64FA-184D-4A59-B77B-9B87CEE01238}" type="datetimeFigureOut">
              <a:rPr lang="en-IN" smtClean="0"/>
              <a:t>15-03-2024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2867111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C8F64FA-184D-4A59-B77B-9B87CEE01238}" type="datetimeFigureOut">
              <a:rPr lang="en-IN" smtClean="0"/>
              <a:t>15-03-2024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14090313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C8F64FA-184D-4A59-B77B-9B87CEE01238}" type="datetimeFigureOut">
              <a:rPr lang="en-IN" smtClean="0"/>
              <a:t>15-03-2024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23886D-2664-4EFF-8933-28457AEAF236}"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401972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C8F64FA-184D-4A59-B77B-9B87CEE01238}" type="datetimeFigureOut">
              <a:rPr lang="en-IN" smtClean="0"/>
              <a:t>15-03-2024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1259432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C8F64FA-184D-4A59-B77B-9B87CEE01238}" type="datetimeFigureOut">
              <a:rPr lang="en-IN" smtClean="0"/>
              <a:t>15-03-2024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17163792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C8F64FA-184D-4A59-B77B-9B87CEE01238}" type="datetimeFigureOut">
              <a:rPr lang="en-IN" smtClean="0"/>
              <a:t>15-03-2024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31816367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8F64FA-184D-4A59-B77B-9B87CEE01238}" type="datetimeFigureOut">
              <a:rPr lang="en-IN" smtClean="0"/>
              <a:t>15-03-2024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42022357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8F64FA-184D-4A59-B77B-9B87CEE01238}" type="datetimeFigureOut">
              <a:rPr lang="en-IN" smtClean="0"/>
              <a:t>15-03-2024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2594438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8F64FA-184D-4A59-B77B-9B87CEE01238}" type="datetimeFigureOut">
              <a:rPr lang="en-IN" smtClean="0"/>
              <a:t>15-03-2024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40050217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C8F64FA-184D-4A59-B77B-9B87CEE01238}" type="datetimeFigureOut">
              <a:rPr lang="en-IN" smtClean="0"/>
              <a:t>15-03-2024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3063245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C8F64FA-184D-4A59-B77B-9B87CEE01238}" type="datetimeFigureOut">
              <a:rPr lang="en-IN" smtClean="0"/>
              <a:t>15-03-2024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39481971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C8F64FA-184D-4A59-B77B-9B87CEE01238}" type="datetimeFigureOut">
              <a:rPr lang="en-IN" smtClean="0"/>
              <a:t>15-03-2024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4187660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C8F64FA-184D-4A59-B77B-9B87CEE01238}" type="datetimeFigureOut">
              <a:rPr lang="en-IN" smtClean="0"/>
              <a:t>15-03-2024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3961428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8F64FA-184D-4A59-B77B-9B87CEE01238}" type="datetimeFigureOut">
              <a:rPr lang="en-IN" smtClean="0"/>
              <a:t>15-03-2024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192804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C8F64FA-184D-4A59-B77B-9B87CEE01238}" type="datetimeFigureOut">
              <a:rPr lang="en-IN" smtClean="0"/>
              <a:t>15-03-2024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3528679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C8F64FA-184D-4A59-B77B-9B87CEE01238}" type="datetimeFigureOut">
              <a:rPr lang="en-IN" smtClean="0"/>
              <a:t>15-03-2024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23886D-2664-4EFF-8933-28457AEAF236}" type="slidenum">
              <a:rPr lang="en-IN" smtClean="0"/>
              <a:t>‹#›</a:t>
            </a:fld>
            <a:endParaRPr lang="en-IN"/>
          </a:p>
        </p:txBody>
      </p:sp>
    </p:spTree>
    <p:extLst>
      <p:ext uri="{BB962C8B-B14F-4D97-AF65-F5344CB8AC3E}">
        <p14:creationId xmlns:p14="http://schemas.microsoft.com/office/powerpoint/2010/main" val="404448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AC8F64FA-184D-4A59-B77B-9B87CEE01238}" type="datetimeFigureOut">
              <a:rPr lang="en-IN" smtClean="0"/>
              <a:t>15-03-2024</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1623886D-2664-4EFF-8933-28457AEAF236}" type="slidenum">
              <a:rPr lang="en-IN" smtClean="0"/>
              <a:t>‹#›</a:t>
            </a:fld>
            <a:endParaRPr lang="en-IN"/>
          </a:p>
        </p:txBody>
      </p:sp>
    </p:spTree>
    <p:extLst>
      <p:ext uri="{BB962C8B-B14F-4D97-AF65-F5344CB8AC3E}">
        <p14:creationId xmlns:p14="http://schemas.microsoft.com/office/powerpoint/2010/main" val="1324290390"/>
      </p:ext>
    </p:extLst>
  </p:cSld>
  <p:clrMap bg1="dk1" tx1="lt1" bg2="dk2" tx2="lt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 id="2147483739" r:id="rId14"/>
    <p:sldLayoutId id="2147483740" r:id="rId15"/>
    <p:sldLayoutId id="2147483741" r:id="rId16"/>
    <p:sldLayoutId id="2147483742"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ieeexplore.ieee.org/stamp/stamp.jsp?arnumber=10041913" TargetMode="External"/><Relationship Id="rId2" Type="http://schemas.openxmlformats.org/officeDocument/2006/relationships/hyperlink" Target="https://core.ac.uk/download/pdf/288218625.pd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ijsrset.com/IJSRSET2051043" TargetMode="External"/><Relationship Id="rId2" Type="http://schemas.openxmlformats.org/officeDocument/2006/relationships/hyperlink" Target="https://www.researchgate.net/publication/283018835_Eye_tracking_system_to_detect_driver_drowsines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3336" y="1041400"/>
            <a:ext cx="10065328" cy="2387600"/>
          </a:xfrm>
        </p:spPr>
        <p:txBody>
          <a:bodyPr>
            <a:normAutofit/>
          </a:bodyPr>
          <a:lstStyle/>
          <a:p>
            <a:r>
              <a:rPr lang="en-US" sz="5400" dirty="0"/>
              <a:t> </a:t>
            </a:r>
            <a:r>
              <a:rPr lang="en-US" sz="4400" dirty="0">
                <a:latin typeface="Times New Roman" panose="02020603050405020304" pitchFamily="18" charset="0"/>
                <a:cs typeface="Times New Roman" panose="02020603050405020304" pitchFamily="18" charset="0"/>
              </a:rPr>
              <a:t>DROWSISHIELD</a:t>
            </a:r>
            <a:endParaRPr lang="en-IN" sz="5400"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p:txBody>
          <a:bodyPr/>
          <a:lstStyle/>
          <a:p>
            <a:r>
              <a:rPr lang="en-US" dirty="0">
                <a:latin typeface="Times New Roman" panose="02020603050405020304" pitchFamily="18" charset="0"/>
                <a:cs typeface="Times New Roman" panose="02020603050405020304" pitchFamily="18" charset="0"/>
              </a:rPr>
              <a:t>A001 – ARYAN AMBRE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11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8DFA-B94F-3F7E-B0EB-5182EC9772C0}"/>
              </a:ext>
            </a:extLst>
          </p:cNvPr>
          <p:cNvSpPr>
            <a:spLocks noGrp="1"/>
          </p:cNvSpPr>
          <p:nvPr>
            <p:ph type="title"/>
          </p:nvPr>
        </p:nvSpPr>
        <p:spPr>
          <a:xfrm>
            <a:off x="4837965" y="125246"/>
            <a:ext cx="1801906" cy="519954"/>
          </a:xfrm>
        </p:spPr>
        <p:txBody>
          <a:bodyPr>
            <a:normAutofit/>
          </a:bodyPr>
          <a:lstStyle/>
          <a:p>
            <a:r>
              <a:rPr lang="en-IN" sz="2400" dirty="0">
                <a:latin typeface="Times New Roman" panose="02020603050405020304" pitchFamily="18" charset="0"/>
                <a:cs typeface="Times New Roman" panose="02020603050405020304" pitchFamily="18" charset="0"/>
              </a:rPr>
              <a:t>CODE</a:t>
            </a:r>
          </a:p>
        </p:txBody>
      </p:sp>
      <p:pic>
        <p:nvPicPr>
          <p:cNvPr id="4" name="Picture 3">
            <a:extLst>
              <a:ext uri="{FF2B5EF4-FFF2-40B4-BE49-F238E27FC236}">
                <a16:creationId xmlns:a16="http://schemas.microsoft.com/office/drawing/2014/main" id="{47EBF9CC-707C-DBA4-D607-3B9F4BB7C855}"/>
              </a:ext>
            </a:extLst>
          </p:cNvPr>
          <p:cNvPicPr>
            <a:picLocks noChangeAspect="1"/>
          </p:cNvPicPr>
          <p:nvPr/>
        </p:nvPicPr>
        <p:blipFill>
          <a:blip r:embed="rId2"/>
          <a:stretch>
            <a:fillRect/>
          </a:stretch>
        </p:blipFill>
        <p:spPr>
          <a:xfrm>
            <a:off x="2314698" y="645200"/>
            <a:ext cx="6848440" cy="594411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49945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7DDED3-5AC1-CF01-EE30-82C1178887C6}"/>
              </a:ext>
            </a:extLst>
          </p:cNvPr>
          <p:cNvSpPr>
            <a:spLocks noGrp="1"/>
          </p:cNvSpPr>
          <p:nvPr>
            <p:ph type="title"/>
          </p:nvPr>
        </p:nvSpPr>
        <p:spPr>
          <a:xfrm>
            <a:off x="161365" y="250513"/>
            <a:ext cx="4383741" cy="403412"/>
          </a:xfrm>
        </p:spPr>
        <p:txBody>
          <a:bodyPr>
            <a:normAutofit fontScale="90000"/>
          </a:bodyPr>
          <a:lstStyle/>
          <a:p>
            <a:pPr algn="ctr"/>
            <a:r>
              <a:rPr lang="en-US" sz="3200" dirty="0">
                <a:latin typeface="Times New Roman" panose="02020603050405020304" pitchFamily="18" charset="0"/>
                <a:cs typeface="Times New Roman" panose="02020603050405020304" pitchFamily="18" charset="0"/>
              </a:rPr>
              <a:t>VIDEO OF WORKING</a:t>
            </a:r>
            <a:endParaRPr lang="en-IN" sz="3200" dirty="0">
              <a:latin typeface="Times New Roman" panose="02020603050405020304" pitchFamily="18" charset="0"/>
              <a:cs typeface="Times New Roman" panose="02020603050405020304" pitchFamily="18" charset="0"/>
            </a:endParaRPr>
          </a:p>
        </p:txBody>
      </p:sp>
      <p:pic>
        <p:nvPicPr>
          <p:cNvPr id="5" name="WhatsApp Video 2024-02-14 at 14.55.20_ec720ef3">
            <a:hlinkClick r:id="" action="ppaction://media"/>
            <a:extLst>
              <a:ext uri="{FF2B5EF4-FFF2-40B4-BE49-F238E27FC236}">
                <a16:creationId xmlns:a16="http://schemas.microsoft.com/office/drawing/2014/main" id="{43C6C37C-51C6-CD4F-169C-A3BB6BB29B0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894729" y="335927"/>
            <a:ext cx="3479707" cy="618614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91436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20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A71B5B-70F2-53D6-2894-C73094D0585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81037A7-88C2-7EC7-E891-BB6654B4F2F8}"/>
              </a:ext>
            </a:extLst>
          </p:cNvPr>
          <p:cNvSpPr>
            <a:spLocks noGrp="1"/>
          </p:cNvSpPr>
          <p:nvPr>
            <p:ph type="title"/>
          </p:nvPr>
        </p:nvSpPr>
        <p:spPr>
          <a:xfrm>
            <a:off x="838200" y="2766218"/>
            <a:ext cx="10515600" cy="1325563"/>
          </a:xfrm>
        </p:spPr>
        <p:txBody>
          <a:bodyPr>
            <a:normAutofit/>
          </a:bodyPr>
          <a:lstStyle/>
          <a:p>
            <a:pPr algn="ctr"/>
            <a:r>
              <a:rPr lang="en-US" sz="3200" dirty="0">
                <a:latin typeface="Times New Roman" panose="02020603050405020304" pitchFamily="18" charset="0"/>
                <a:cs typeface="Times New Roman" panose="02020603050405020304" pitchFamily="18" charset="0"/>
              </a:rPr>
              <a:t>THANK YOU</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8985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2FCBDC-9625-9BF5-85EC-95633D3070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855617-825B-3088-3C34-F3D060B44919}"/>
              </a:ext>
            </a:extLst>
          </p:cNvPr>
          <p:cNvSpPr>
            <a:spLocks noGrp="1"/>
          </p:cNvSpPr>
          <p:nvPr>
            <p:ph type="title"/>
          </p:nvPr>
        </p:nvSpPr>
        <p:spPr>
          <a:xfrm>
            <a:off x="4428605" y="455668"/>
            <a:ext cx="3334789" cy="416271"/>
          </a:xfrm>
        </p:spPr>
        <p:txBody>
          <a:bodyPr>
            <a:normAutofit fontScale="90000"/>
          </a:bodyPr>
          <a:lstStyle/>
          <a:p>
            <a:r>
              <a:rPr lang="en-US" sz="2400" dirty="0">
                <a:latin typeface="Times New Roman" panose="02020603050405020304" pitchFamily="18" charset="0"/>
                <a:cs typeface="Times New Roman" panose="02020603050405020304" pitchFamily="18" charset="0"/>
              </a:rPr>
              <a:t>TABLE OF CONTENTS</a:t>
            </a:r>
            <a:endParaRPr lang="en-IN" sz="24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97F56C3-085F-2580-BCE3-99ACB0899587}"/>
              </a:ext>
            </a:extLst>
          </p:cNvPr>
          <p:cNvSpPr>
            <a:spLocks noGrp="1"/>
          </p:cNvSpPr>
          <p:nvPr>
            <p:ph idx="1"/>
          </p:nvPr>
        </p:nvSpPr>
        <p:spPr>
          <a:xfrm>
            <a:off x="464127" y="1485847"/>
            <a:ext cx="3964478" cy="4672906"/>
          </a:xfrm>
        </p:spPr>
        <p:txBody>
          <a:bodyPr>
            <a:noAutofit/>
          </a:bodyPr>
          <a:lstStyle/>
          <a:p>
            <a:pPr marL="514350" indent="-514350">
              <a:buFont typeface="+mj-lt"/>
              <a:buAutoNum type="arabicPeriod"/>
            </a:pPr>
            <a:r>
              <a:rPr lang="en-IN" sz="2400" dirty="0">
                <a:latin typeface="Times New Roman" panose="02020603050405020304" pitchFamily="18" charset="0"/>
                <a:cs typeface="Times New Roman" panose="02020603050405020304" pitchFamily="18" charset="0"/>
              </a:rPr>
              <a:t>Introduction</a:t>
            </a:r>
          </a:p>
          <a:p>
            <a:pPr marL="514350" indent="-514350">
              <a:buFont typeface="+mj-lt"/>
              <a:buAutoNum type="arabicPeriod"/>
            </a:pPr>
            <a:r>
              <a:rPr lang="en-IN" sz="2400" dirty="0">
                <a:latin typeface="Times New Roman" panose="02020603050405020304" pitchFamily="18" charset="0"/>
                <a:cs typeface="Times New Roman" panose="02020603050405020304" pitchFamily="18" charset="0"/>
              </a:rPr>
              <a:t>Objective</a:t>
            </a:r>
          </a:p>
          <a:p>
            <a:pPr marL="514350" indent="-514350">
              <a:buFont typeface="+mj-lt"/>
              <a:buAutoNum type="arabicPeriod"/>
            </a:pPr>
            <a:r>
              <a:rPr lang="en-IN" sz="2400" dirty="0">
                <a:latin typeface="Times New Roman" panose="02020603050405020304" pitchFamily="18" charset="0"/>
                <a:cs typeface="Times New Roman" panose="02020603050405020304" pitchFamily="18" charset="0"/>
              </a:rPr>
              <a:t>Literature Review</a:t>
            </a:r>
          </a:p>
          <a:p>
            <a:pPr marL="514350" indent="-514350">
              <a:buFont typeface="+mj-lt"/>
              <a:buAutoNum type="arabicPeriod"/>
            </a:pPr>
            <a:r>
              <a:rPr lang="en-IN" sz="2400" dirty="0">
                <a:latin typeface="Times New Roman" panose="02020603050405020304" pitchFamily="18" charset="0"/>
                <a:cs typeface="Times New Roman" panose="02020603050405020304" pitchFamily="18" charset="0"/>
              </a:rPr>
              <a:t>Requirements</a:t>
            </a:r>
          </a:p>
          <a:p>
            <a:pPr marL="514350" indent="-514350">
              <a:buFont typeface="+mj-lt"/>
              <a:buAutoNum type="arabicPeriod"/>
            </a:pPr>
            <a:r>
              <a:rPr lang="en-IN" sz="2400" dirty="0">
                <a:latin typeface="Times New Roman" panose="02020603050405020304" pitchFamily="18" charset="0"/>
                <a:cs typeface="Times New Roman" panose="02020603050405020304" pitchFamily="18" charset="0"/>
              </a:rPr>
              <a:t>Features</a:t>
            </a:r>
          </a:p>
          <a:p>
            <a:pPr marL="514350" indent="-514350">
              <a:buFont typeface="+mj-lt"/>
              <a:buAutoNum type="arabicPeriod"/>
            </a:pPr>
            <a:r>
              <a:rPr lang="en-IN" sz="2400" dirty="0">
                <a:latin typeface="Times New Roman" panose="02020603050405020304" pitchFamily="18" charset="0"/>
                <a:cs typeface="Times New Roman" panose="02020603050405020304" pitchFamily="18" charset="0"/>
              </a:rPr>
              <a:t>Working</a:t>
            </a:r>
          </a:p>
          <a:p>
            <a:pPr marL="514350" indent="-514350">
              <a:buFont typeface="+mj-lt"/>
              <a:buAutoNum type="arabicPeriod"/>
            </a:pPr>
            <a:r>
              <a:rPr lang="en-IN" sz="2400" dirty="0">
                <a:latin typeface="Times New Roman" panose="02020603050405020304" pitchFamily="18" charset="0"/>
                <a:cs typeface="Times New Roman" panose="02020603050405020304" pitchFamily="18" charset="0"/>
              </a:rPr>
              <a:t>Code</a:t>
            </a:r>
          </a:p>
          <a:p>
            <a:pPr marL="514350" indent="-514350">
              <a:buFont typeface="+mj-lt"/>
              <a:buAutoNum type="arabicPeriod"/>
            </a:pPr>
            <a:r>
              <a:rPr lang="en-IN" sz="2400" dirty="0">
                <a:latin typeface="Times New Roman" panose="02020603050405020304" pitchFamily="18" charset="0"/>
                <a:cs typeface="Times New Roman" panose="02020603050405020304" pitchFamily="18" charset="0"/>
              </a:rPr>
              <a:t>Output</a:t>
            </a:r>
          </a:p>
          <a:p>
            <a:pPr marL="514350" indent="-514350">
              <a:buFont typeface="+mj-lt"/>
              <a:buAutoNum type="arabicPeriod"/>
            </a:pPr>
            <a:endParaRPr lang="en-IN" sz="24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IN" sz="24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0245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28605" y="455668"/>
            <a:ext cx="3334789" cy="416271"/>
          </a:xfrm>
        </p:spPr>
        <p:txBody>
          <a:bodyPr>
            <a:normAutofit fontScale="90000"/>
          </a:bodyPr>
          <a:lstStyle/>
          <a:p>
            <a:r>
              <a:rPr lang="en-US" sz="2400" dirty="0">
                <a:latin typeface="Times New Roman" panose="02020603050405020304" pitchFamily="18" charset="0"/>
                <a:cs typeface="Times New Roman" panose="02020603050405020304" pitchFamily="18" charset="0"/>
              </a:rPr>
              <a:t>INTRODUCTION</a:t>
            </a:r>
            <a:endParaRPr lang="en-IN" sz="24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64127" y="1376738"/>
            <a:ext cx="11132128" cy="4351338"/>
          </a:xfrm>
        </p:spPr>
        <p:txBody>
          <a:bodyPr>
            <a:normAutofit/>
          </a:bodyPr>
          <a:lstStyle/>
          <a:p>
            <a:pPr algn="just"/>
            <a:r>
              <a:rPr lang="en-US" sz="2000" dirty="0">
                <a:latin typeface="Times New Roman" panose="02020603050405020304" pitchFamily="18" charset="0"/>
                <a:cs typeface="Times New Roman" panose="02020603050405020304" pitchFamily="18" charset="0"/>
              </a:rPr>
              <a:t>Road accidents, especially those caused by driver drowsiness, pose a significant threat to public safety. Fatigue and lack of alertness contribute to accidents, particularly during nighttime or long journeys.</a:t>
            </a:r>
          </a:p>
          <a:p>
            <a:pPr algn="just"/>
            <a:r>
              <a:rPr lang="en-US" sz="2000" dirty="0">
                <a:latin typeface="Times New Roman" panose="02020603050405020304" pitchFamily="18" charset="0"/>
                <a:cs typeface="Times New Roman" panose="02020603050405020304" pitchFamily="18" charset="0"/>
              </a:rPr>
              <a:t>One such revolutionary innovation is the Driver Drowsiness Detection (DDD) systems, which are designed to mitigate the risks associated with driving fatigue.</a:t>
            </a:r>
          </a:p>
          <a:p>
            <a:pPr algn="just"/>
            <a:r>
              <a:rPr lang="en-US" sz="2000" dirty="0">
                <a:latin typeface="Times New Roman" panose="02020603050405020304" pitchFamily="18" charset="0"/>
                <a:cs typeface="Times New Roman" panose="02020603050405020304" pitchFamily="18" charset="0"/>
              </a:rPr>
              <a:t>By warning the driver or triggering preventive measures, DDD systems play a key role in increasing overall road safety and preventing potential accidents caused by driver fatigue.</a:t>
            </a:r>
          </a:p>
          <a:p>
            <a:pPr algn="just"/>
            <a:r>
              <a:rPr lang="en-US" sz="2000" dirty="0">
                <a:latin typeface="Times New Roman" panose="02020603050405020304" pitchFamily="18" charset="0"/>
                <a:cs typeface="Times New Roman" panose="02020603050405020304" pitchFamily="18" charset="0"/>
              </a:rPr>
              <a:t>To address this critical issue, we propose an intelligent system that monitors the driver’s condition and provides timely alerts.</a:t>
            </a:r>
          </a:p>
        </p:txBody>
      </p:sp>
    </p:spTree>
    <p:extLst>
      <p:ext uri="{BB962C8B-B14F-4D97-AF65-F5344CB8AC3E}">
        <p14:creationId xmlns:p14="http://schemas.microsoft.com/office/powerpoint/2010/main" val="3945155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FD5B8B-BC00-512B-8284-18E5FF3090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E87C5B-6959-9B71-FF94-C17553868524}"/>
              </a:ext>
            </a:extLst>
          </p:cNvPr>
          <p:cNvSpPr>
            <a:spLocks noGrp="1"/>
          </p:cNvSpPr>
          <p:nvPr>
            <p:ph type="title"/>
          </p:nvPr>
        </p:nvSpPr>
        <p:spPr>
          <a:xfrm>
            <a:off x="4543170" y="491564"/>
            <a:ext cx="3105659" cy="558240"/>
          </a:xfrm>
        </p:spPr>
        <p:txBody>
          <a:bodyPr>
            <a:normAutofit/>
          </a:bodyPr>
          <a:lstStyle/>
          <a:p>
            <a:r>
              <a:rPr lang="en-US" sz="2400" dirty="0">
                <a:latin typeface="Times New Roman" panose="02020603050405020304" pitchFamily="18" charset="0"/>
                <a:cs typeface="Times New Roman" panose="02020603050405020304" pitchFamily="18" charset="0"/>
              </a:rPr>
              <a:t>Objectives</a:t>
            </a:r>
            <a:endParaRPr lang="en-IN" dirty="0"/>
          </a:p>
        </p:txBody>
      </p:sp>
      <p:sp>
        <p:nvSpPr>
          <p:cNvPr id="3" name="Content Placeholder 2">
            <a:extLst>
              <a:ext uri="{FF2B5EF4-FFF2-40B4-BE49-F238E27FC236}">
                <a16:creationId xmlns:a16="http://schemas.microsoft.com/office/drawing/2014/main" id="{F7C596F5-3BE4-B6D6-9D83-F6961FDAB390}"/>
              </a:ext>
            </a:extLst>
          </p:cNvPr>
          <p:cNvSpPr>
            <a:spLocks noGrp="1"/>
          </p:cNvSpPr>
          <p:nvPr>
            <p:ph idx="1"/>
          </p:nvPr>
        </p:nvSpPr>
        <p:spPr>
          <a:xfrm>
            <a:off x="645458" y="1255467"/>
            <a:ext cx="10708341" cy="5290806"/>
          </a:xfrm>
        </p:spPr>
        <p:txBody>
          <a:bodyPr>
            <a:normAutofit/>
          </a:bodyPr>
          <a:lstStyle/>
          <a:p>
            <a:pPr algn="just"/>
            <a:r>
              <a:rPr lang="en-US" sz="2000" dirty="0">
                <a:latin typeface="Times New Roman" panose="02020603050405020304" pitchFamily="18" charset="0"/>
                <a:cs typeface="Times New Roman" panose="02020603050405020304" pitchFamily="18" charset="0"/>
              </a:rPr>
              <a:t>To develop a robust hardware setup comprising an Arduino Nano microcontroller, eye blink sensor, buzzer, vibration motor, GSM module, and GPS module</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Immediately notify emergency services with accurate location details.</a:t>
            </a:r>
          </a:p>
          <a:p>
            <a:pPr algn="just"/>
            <a:r>
              <a:rPr lang="en-US" sz="2000" dirty="0">
                <a:latin typeface="Times New Roman" panose="02020603050405020304" pitchFamily="18" charset="0"/>
                <a:cs typeface="Times New Roman" panose="02020603050405020304" pitchFamily="18" charset="0"/>
              </a:rPr>
              <a:t>To design and integrate feedback mechanisms utilizing the buzzer and vibration motor to promptly alert the driver upon detection of drowsiness.</a:t>
            </a:r>
          </a:p>
          <a:p>
            <a:pPr algn="just"/>
            <a:r>
              <a:rPr lang="en-US" sz="2000" dirty="0">
                <a:latin typeface="Times New Roman" panose="02020603050405020304" pitchFamily="18" charset="0"/>
                <a:cs typeface="Times New Roman" panose="02020603050405020304" pitchFamily="18" charset="0"/>
              </a:rPr>
              <a:t>To develop a user-friendly device allowing the driver to manually deactivate the alert system using a switch button when necessary.</a:t>
            </a:r>
          </a:p>
          <a:p>
            <a:pPr algn="just"/>
            <a:r>
              <a:rPr lang="en-US" b="0" i="0" dirty="0">
                <a:solidFill>
                  <a:srgbClr val="F9F9F9"/>
                </a:solidFill>
                <a:effectLst/>
                <a:latin typeface="Times New Roman" panose="02020603050405020304" pitchFamily="18" charset="0"/>
                <a:cs typeface="Times New Roman" panose="02020603050405020304" pitchFamily="18" charset="0"/>
              </a:rPr>
              <a:t>To integrate the GSM module to enable automatic transmission of SMS alerts to predefined emergency contacts in the event of an accident</a:t>
            </a:r>
            <a:r>
              <a:rPr lang="en-US" dirty="0">
                <a:solidFill>
                  <a:srgbClr val="F9F9F9"/>
                </a:solidFill>
                <a:effectLst/>
                <a:latin typeface="Times New Roman" panose="02020603050405020304" pitchFamily="18" charset="0"/>
                <a:cs typeface="Times New Roman" panose="02020603050405020304" pitchFamily="18" charset="0"/>
              </a:rPr>
              <a:t> and t</a:t>
            </a:r>
            <a:r>
              <a:rPr lang="en-US" b="0" i="0" dirty="0">
                <a:solidFill>
                  <a:srgbClr val="F9F9F9"/>
                </a:solidFill>
                <a:effectLst/>
                <a:latin typeface="Times New Roman" panose="02020603050405020304" pitchFamily="18" charset="0"/>
                <a:cs typeface="Times New Roman" panose="02020603050405020304" pitchFamily="18" charset="0"/>
              </a:rPr>
              <a:t>o incorporate the GPS module to provide real-time location data, facilitating precise localization of the vehicle during emergency situations.</a:t>
            </a:r>
          </a:p>
          <a:p>
            <a:pPr algn="just"/>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5601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39488-0693-DA55-5546-F8E7B9E718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E0D329-847B-EDCE-6BE7-F1C7DC621A87}"/>
              </a:ext>
            </a:extLst>
          </p:cNvPr>
          <p:cNvSpPr>
            <a:spLocks noGrp="1"/>
          </p:cNvSpPr>
          <p:nvPr>
            <p:ph type="title"/>
          </p:nvPr>
        </p:nvSpPr>
        <p:spPr>
          <a:xfrm>
            <a:off x="4543170" y="491564"/>
            <a:ext cx="3520175" cy="558240"/>
          </a:xfrm>
        </p:spPr>
        <p:txBody>
          <a:bodyPr>
            <a:normAutofit fontScale="90000"/>
          </a:bodyPr>
          <a:lstStyle/>
          <a:p>
            <a:r>
              <a:rPr lang="en-US" sz="2400" dirty="0">
                <a:latin typeface="Times New Roman" panose="02020603050405020304" pitchFamily="18" charset="0"/>
                <a:cs typeface="Times New Roman" panose="02020603050405020304" pitchFamily="18" charset="0"/>
              </a:rPr>
              <a:t>Literature REVIEW</a:t>
            </a:r>
            <a:endParaRPr lang="en-IN" dirty="0"/>
          </a:p>
        </p:txBody>
      </p:sp>
      <p:graphicFrame>
        <p:nvGraphicFramePr>
          <p:cNvPr id="12" name="Content Placeholder 11">
            <a:extLst>
              <a:ext uri="{FF2B5EF4-FFF2-40B4-BE49-F238E27FC236}">
                <a16:creationId xmlns:a16="http://schemas.microsoft.com/office/drawing/2014/main" id="{BADEBBF8-A56A-EB3E-6716-0F7DD4B20359}"/>
              </a:ext>
            </a:extLst>
          </p:cNvPr>
          <p:cNvGraphicFramePr>
            <a:graphicFrameLocks noGrp="1"/>
          </p:cNvGraphicFramePr>
          <p:nvPr>
            <p:ph idx="1"/>
            <p:extLst>
              <p:ext uri="{D42A27DB-BD31-4B8C-83A1-F6EECF244321}">
                <p14:modId xmlns:p14="http://schemas.microsoft.com/office/powerpoint/2010/main" val="3596661927"/>
              </p:ext>
            </p:extLst>
          </p:nvPr>
        </p:nvGraphicFramePr>
        <p:xfrm>
          <a:off x="412376" y="1049804"/>
          <a:ext cx="11349317" cy="5316631"/>
        </p:xfrm>
        <a:graphic>
          <a:graphicData uri="http://schemas.openxmlformats.org/drawingml/2006/table">
            <a:tbl>
              <a:tblPr>
                <a:tableStyleId>{0505E3EF-67EA-436B-97B2-0124C06EBD24}</a:tableStyleId>
              </a:tblPr>
              <a:tblGrid>
                <a:gridCol w="507232">
                  <a:extLst>
                    <a:ext uri="{9D8B030D-6E8A-4147-A177-3AD203B41FA5}">
                      <a16:colId xmlns:a16="http://schemas.microsoft.com/office/drawing/2014/main" val="889644856"/>
                    </a:ext>
                  </a:extLst>
                </a:gridCol>
                <a:gridCol w="2314246">
                  <a:extLst>
                    <a:ext uri="{9D8B030D-6E8A-4147-A177-3AD203B41FA5}">
                      <a16:colId xmlns:a16="http://schemas.microsoft.com/office/drawing/2014/main" val="448584280"/>
                    </a:ext>
                  </a:extLst>
                </a:gridCol>
                <a:gridCol w="1130704">
                  <a:extLst>
                    <a:ext uri="{9D8B030D-6E8A-4147-A177-3AD203B41FA5}">
                      <a16:colId xmlns:a16="http://schemas.microsoft.com/office/drawing/2014/main" val="1689504887"/>
                    </a:ext>
                  </a:extLst>
                </a:gridCol>
                <a:gridCol w="982763">
                  <a:extLst>
                    <a:ext uri="{9D8B030D-6E8A-4147-A177-3AD203B41FA5}">
                      <a16:colId xmlns:a16="http://schemas.microsoft.com/office/drawing/2014/main" val="2360986911"/>
                    </a:ext>
                  </a:extLst>
                </a:gridCol>
                <a:gridCol w="507232">
                  <a:extLst>
                    <a:ext uri="{9D8B030D-6E8A-4147-A177-3AD203B41FA5}">
                      <a16:colId xmlns:a16="http://schemas.microsoft.com/office/drawing/2014/main" val="857683690"/>
                    </a:ext>
                  </a:extLst>
                </a:gridCol>
                <a:gridCol w="1986658">
                  <a:extLst>
                    <a:ext uri="{9D8B030D-6E8A-4147-A177-3AD203B41FA5}">
                      <a16:colId xmlns:a16="http://schemas.microsoft.com/office/drawing/2014/main" val="3585447658"/>
                    </a:ext>
                  </a:extLst>
                </a:gridCol>
                <a:gridCol w="1320917">
                  <a:extLst>
                    <a:ext uri="{9D8B030D-6E8A-4147-A177-3AD203B41FA5}">
                      <a16:colId xmlns:a16="http://schemas.microsoft.com/office/drawing/2014/main" val="1277066162"/>
                    </a:ext>
                  </a:extLst>
                </a:gridCol>
                <a:gridCol w="1162407">
                  <a:extLst>
                    <a:ext uri="{9D8B030D-6E8A-4147-A177-3AD203B41FA5}">
                      <a16:colId xmlns:a16="http://schemas.microsoft.com/office/drawing/2014/main" val="1034328307"/>
                    </a:ext>
                  </a:extLst>
                </a:gridCol>
                <a:gridCol w="1437158">
                  <a:extLst>
                    <a:ext uri="{9D8B030D-6E8A-4147-A177-3AD203B41FA5}">
                      <a16:colId xmlns:a16="http://schemas.microsoft.com/office/drawing/2014/main" val="568516122"/>
                    </a:ext>
                  </a:extLst>
                </a:gridCol>
              </a:tblGrid>
              <a:tr h="408289">
                <a:tc>
                  <a:txBody>
                    <a:bodyPr/>
                    <a:lstStyle/>
                    <a:p>
                      <a:pPr algn="l" fontAlgn="t"/>
                      <a:r>
                        <a:rPr lang="en-IN" sz="800" b="1" u="none" strike="noStrike">
                          <a:solidFill>
                            <a:srgbClr val="000000"/>
                          </a:solidFill>
                          <a:effectLst/>
                        </a:rPr>
                        <a:t>Sr.No</a:t>
                      </a:r>
                      <a:endParaRPr lang="en-IN" sz="800" b="1"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1" u="none" strike="noStrike">
                          <a:solidFill>
                            <a:srgbClr val="000000"/>
                          </a:solidFill>
                          <a:effectLst/>
                        </a:rPr>
                        <a:t>Title </a:t>
                      </a:r>
                      <a:endParaRPr lang="en-IN" sz="800" b="1"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1" u="none" strike="noStrike">
                          <a:solidFill>
                            <a:srgbClr val="000000"/>
                          </a:solidFill>
                          <a:effectLst/>
                        </a:rPr>
                        <a:t>Author</a:t>
                      </a:r>
                      <a:endParaRPr lang="en-IN" sz="800" b="1"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1" u="none" strike="noStrike">
                          <a:solidFill>
                            <a:srgbClr val="000000"/>
                          </a:solidFill>
                          <a:effectLst/>
                        </a:rPr>
                        <a:t>Publication</a:t>
                      </a:r>
                      <a:endParaRPr lang="en-IN" sz="800" b="1"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1" u="none" strike="noStrike">
                          <a:solidFill>
                            <a:srgbClr val="000000"/>
                          </a:solidFill>
                          <a:effectLst/>
                        </a:rPr>
                        <a:t>Year</a:t>
                      </a:r>
                      <a:endParaRPr lang="en-IN" sz="800" b="1"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1" u="none" strike="noStrike">
                          <a:solidFill>
                            <a:srgbClr val="000000"/>
                          </a:solidFill>
                          <a:effectLst/>
                        </a:rPr>
                        <a:t>Summary</a:t>
                      </a:r>
                      <a:endParaRPr lang="en-IN" sz="800" b="1"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1" u="none" strike="noStrike" dirty="0">
                          <a:solidFill>
                            <a:srgbClr val="000000"/>
                          </a:solidFill>
                          <a:effectLst/>
                        </a:rPr>
                        <a:t>Advantages</a:t>
                      </a:r>
                      <a:endParaRPr lang="en-IN" sz="800" b="1" i="0" u="none" strike="noStrike" dirty="0">
                        <a:solidFill>
                          <a:srgbClr val="000000"/>
                        </a:solidFill>
                        <a:effectLst/>
                        <a:latin typeface="Times New Roman" panose="02020603050405020304" pitchFamily="18" charset="0"/>
                      </a:endParaRPr>
                    </a:p>
                  </a:txBody>
                  <a:tcPr marL="5784" marR="5784" marT="5784" marB="0"/>
                </a:tc>
                <a:tc>
                  <a:txBody>
                    <a:bodyPr/>
                    <a:lstStyle/>
                    <a:p>
                      <a:pPr algn="l" fontAlgn="t"/>
                      <a:r>
                        <a:rPr lang="en-IN" sz="800" b="1" u="none" strike="noStrike">
                          <a:solidFill>
                            <a:srgbClr val="000000"/>
                          </a:solidFill>
                          <a:effectLst/>
                        </a:rPr>
                        <a:t>Disadvantages</a:t>
                      </a:r>
                      <a:endParaRPr lang="en-IN" sz="800" b="1"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1" u="none" strike="noStrike">
                          <a:solidFill>
                            <a:srgbClr val="000000"/>
                          </a:solidFill>
                          <a:effectLst/>
                        </a:rPr>
                        <a:t>Link</a:t>
                      </a:r>
                      <a:endParaRPr lang="en-IN" sz="800" b="1" i="0" u="none" strike="noStrike">
                        <a:solidFill>
                          <a:srgbClr val="000000"/>
                        </a:solidFill>
                        <a:effectLst/>
                        <a:latin typeface="Times New Roman" panose="02020603050405020304" pitchFamily="18" charset="0"/>
                      </a:endParaRPr>
                    </a:p>
                  </a:txBody>
                  <a:tcPr marL="5784" marR="5784" marT="5784" marB="0"/>
                </a:tc>
                <a:extLst>
                  <a:ext uri="{0D108BD9-81ED-4DB2-BD59-A6C34878D82A}">
                    <a16:rowId xmlns:a16="http://schemas.microsoft.com/office/drawing/2014/main" val="704352522"/>
                  </a:ext>
                </a:extLst>
              </a:tr>
              <a:tr h="1970438">
                <a:tc>
                  <a:txBody>
                    <a:bodyPr/>
                    <a:lstStyle/>
                    <a:p>
                      <a:pPr algn="l" fontAlgn="t"/>
                      <a:r>
                        <a:rPr lang="en-IN" sz="800" b="0" u="none" strike="noStrike">
                          <a:solidFill>
                            <a:srgbClr val="000000"/>
                          </a:solidFill>
                          <a:effectLst/>
                        </a:rPr>
                        <a:t>1</a:t>
                      </a:r>
                      <a:endParaRPr lang="en-IN"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900" b="0" u="none" strike="noStrike" dirty="0">
                          <a:solidFill>
                            <a:srgbClr val="000000"/>
                          </a:solidFill>
                          <a:effectLst/>
                        </a:rPr>
                        <a:t>Driver Drowsiness Detection Based on Eye Blink</a:t>
                      </a:r>
                      <a:endParaRPr lang="en-US" sz="900" b="0" i="0" u="none" strike="noStrike" dirty="0">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none" strike="noStrike" dirty="0">
                          <a:solidFill>
                            <a:srgbClr val="000000"/>
                          </a:solidFill>
                          <a:effectLst/>
                        </a:rPr>
                        <a:t>Indrachapa Buwaneka Bandara</a:t>
                      </a:r>
                      <a:endParaRPr lang="en-IN" sz="800" b="0" i="0" u="none" strike="noStrike" dirty="0">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Buckinghamshire New University, Brunel University</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none" strike="noStrike">
                          <a:solidFill>
                            <a:srgbClr val="000000"/>
                          </a:solidFill>
                          <a:effectLst/>
                        </a:rPr>
                        <a:t>Mar-09</a:t>
                      </a:r>
                      <a:endParaRPr lang="en-IN"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dirty="0">
                          <a:solidFill>
                            <a:srgbClr val="000000"/>
                          </a:solidFill>
                          <a:effectLst/>
                        </a:rPr>
                        <a:t>Develop a prototype drowsiness detection system to detect driver drowsiness to warn the driver before driving is impaired. Head Mounted with video camera with low intensity to illuminate the sclera region of the eye and capture changes of sclera area relating to identify blink and frequency.</a:t>
                      </a:r>
                      <a:endParaRPr lang="en-US" sz="800" b="0" i="0" u="none" strike="noStrike" dirty="0">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dirty="0">
                          <a:solidFill>
                            <a:srgbClr val="000000"/>
                          </a:solidFill>
                          <a:effectLst/>
                        </a:rPr>
                        <a:t>Compact device and can capture the video of the person easily.</a:t>
                      </a:r>
                      <a:endParaRPr lang="en-US" sz="800" b="0" i="0" u="none" strike="noStrike" dirty="0">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Does not include out of bound measure</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sng" strike="noStrike">
                          <a:solidFill>
                            <a:srgbClr val="0563C1"/>
                          </a:solidFill>
                          <a:effectLst/>
                          <a:hlinkClick r:id="rId2"/>
                        </a:rPr>
                        <a:t>https://core.ac.uk/download/pdf/288218625.pdf</a:t>
                      </a:r>
                      <a:endParaRPr lang="en-IN" sz="800" b="0" i="0" u="sng" strike="noStrike">
                        <a:solidFill>
                          <a:srgbClr val="0563C1"/>
                        </a:solidFill>
                        <a:effectLst/>
                        <a:latin typeface="Calibri" panose="020F0502020204030204" pitchFamily="34" charset="0"/>
                      </a:endParaRPr>
                    </a:p>
                  </a:txBody>
                  <a:tcPr marL="5784" marR="5784" marT="5784" marB="0"/>
                </a:tc>
                <a:extLst>
                  <a:ext uri="{0D108BD9-81ED-4DB2-BD59-A6C34878D82A}">
                    <a16:rowId xmlns:a16="http://schemas.microsoft.com/office/drawing/2014/main" val="2837634740"/>
                  </a:ext>
                </a:extLst>
              </a:tr>
              <a:tr h="2937904">
                <a:tc>
                  <a:txBody>
                    <a:bodyPr/>
                    <a:lstStyle/>
                    <a:p>
                      <a:pPr algn="l" fontAlgn="t"/>
                      <a:r>
                        <a:rPr lang="en-IN" sz="800" b="0" u="none" strike="noStrike">
                          <a:solidFill>
                            <a:srgbClr val="000000"/>
                          </a:solidFill>
                          <a:effectLst/>
                        </a:rPr>
                        <a:t>2</a:t>
                      </a:r>
                      <a:endParaRPr lang="en-IN"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900" b="0" u="none" strike="noStrike">
                          <a:solidFill>
                            <a:srgbClr val="000000"/>
                          </a:solidFill>
                          <a:effectLst/>
                        </a:rPr>
                        <a:t>IoT-Based Non-Intrusive Automated Driver</a:t>
                      </a:r>
                      <a:br>
                        <a:rPr lang="en-US" sz="900" b="0" u="none" strike="noStrike">
                          <a:solidFill>
                            <a:srgbClr val="000000"/>
                          </a:solidFill>
                          <a:effectLst/>
                        </a:rPr>
                      </a:br>
                      <a:r>
                        <a:rPr lang="en-US" sz="900" b="0" u="none" strike="noStrike">
                          <a:solidFill>
                            <a:srgbClr val="000000"/>
                          </a:solidFill>
                          <a:effectLst/>
                        </a:rPr>
                        <a:t>Drowsiness Monitoring Framework for Logistics</a:t>
                      </a:r>
                      <a:br>
                        <a:rPr lang="en-US" sz="900" b="0" u="none" strike="noStrike">
                          <a:solidFill>
                            <a:srgbClr val="000000"/>
                          </a:solidFill>
                          <a:effectLst/>
                        </a:rPr>
                      </a:br>
                      <a:r>
                        <a:rPr lang="en-US" sz="900" b="0" u="none" strike="noStrike">
                          <a:solidFill>
                            <a:srgbClr val="000000"/>
                          </a:solidFill>
                          <a:effectLst/>
                        </a:rPr>
                        <a:t>and Public Transport Applications to</a:t>
                      </a:r>
                      <a:br>
                        <a:rPr lang="en-US" sz="900" b="0" u="none" strike="noStrike">
                          <a:solidFill>
                            <a:srgbClr val="000000"/>
                          </a:solidFill>
                          <a:effectLst/>
                        </a:rPr>
                      </a:br>
                      <a:r>
                        <a:rPr lang="en-US" sz="900" b="0" u="none" strike="noStrike">
                          <a:solidFill>
                            <a:srgbClr val="000000"/>
                          </a:solidFill>
                          <a:effectLst/>
                        </a:rPr>
                        <a:t>Enhance Road Safety</a:t>
                      </a:r>
                      <a:endParaRPr lang="en-US" sz="9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none" strike="noStrike">
                          <a:solidFill>
                            <a:srgbClr val="000000"/>
                          </a:solidFill>
                          <a:effectLst/>
                        </a:rPr>
                        <a:t>M. ADIL KHAN, TAHIR NAWAZ , UMAR S. KHAN , (Member, IEEE),</a:t>
                      </a:r>
                      <a:br>
                        <a:rPr lang="en-IN" sz="800" b="0" u="none" strike="noStrike">
                          <a:solidFill>
                            <a:srgbClr val="000000"/>
                          </a:solidFill>
                          <a:effectLst/>
                        </a:rPr>
                      </a:br>
                      <a:r>
                        <a:rPr lang="en-IN" sz="800" b="0" u="none" strike="noStrike">
                          <a:solidFill>
                            <a:srgbClr val="000000"/>
                          </a:solidFill>
                          <a:effectLst/>
                        </a:rPr>
                        <a:t>AMIR HAMZA, AND NASIR RASHID</a:t>
                      </a:r>
                      <a:endParaRPr lang="en-IN"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National Centre of Robotics and Automation (NCRA), National University of Sciences and Technology</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none" strike="noStrike">
                          <a:solidFill>
                            <a:srgbClr val="000000"/>
                          </a:solidFill>
                          <a:effectLst/>
                        </a:rPr>
                        <a:t>Feb-23</a:t>
                      </a:r>
                      <a:endParaRPr lang="en-IN"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dirty="0">
                          <a:solidFill>
                            <a:srgbClr val="000000"/>
                          </a:solidFill>
                          <a:effectLst/>
                        </a:rPr>
                        <a:t>This paper proposes an end-to-end</a:t>
                      </a:r>
                      <a:br>
                        <a:rPr lang="en-US" sz="800" b="0" u="none" strike="noStrike" dirty="0">
                          <a:solidFill>
                            <a:srgbClr val="000000"/>
                          </a:solidFill>
                          <a:effectLst/>
                        </a:rPr>
                      </a:br>
                      <a:r>
                        <a:rPr lang="en-US" sz="800" b="0" u="none" strike="noStrike" dirty="0">
                          <a:solidFill>
                            <a:srgbClr val="000000"/>
                          </a:solidFill>
                          <a:effectLst/>
                        </a:rPr>
                        <a:t>non-intrusive IoT-based automated framework to monitor driver behaviors, designed specifically for logistic</a:t>
                      </a:r>
                      <a:br>
                        <a:rPr lang="en-US" sz="800" b="0" u="none" strike="noStrike" dirty="0">
                          <a:solidFill>
                            <a:srgbClr val="000000"/>
                          </a:solidFill>
                          <a:effectLst/>
                        </a:rPr>
                      </a:br>
                      <a:r>
                        <a:rPr lang="en-US" sz="800" b="0" u="none" strike="noStrike" dirty="0">
                          <a:solidFill>
                            <a:srgbClr val="000000"/>
                          </a:solidFill>
                          <a:effectLst/>
                        </a:rPr>
                        <a:t>and public transport applications. It consists of an embedded system, edge computing and cloud computing</a:t>
                      </a:r>
                      <a:br>
                        <a:rPr lang="en-US" sz="800" b="0" u="none" strike="noStrike" dirty="0">
                          <a:solidFill>
                            <a:srgbClr val="000000"/>
                          </a:solidFill>
                          <a:effectLst/>
                        </a:rPr>
                      </a:br>
                      <a:r>
                        <a:rPr lang="en-US" sz="800" b="0" u="none" strike="noStrike" dirty="0">
                          <a:solidFill>
                            <a:srgbClr val="000000"/>
                          </a:solidFill>
                          <a:effectLst/>
                        </a:rPr>
                        <a:t>modules, and a mobile phone application, in an attempt to provide a holistic unified solution for drowsiness</a:t>
                      </a:r>
                      <a:br>
                        <a:rPr lang="en-US" sz="800" b="0" u="none" strike="noStrike" dirty="0">
                          <a:solidFill>
                            <a:srgbClr val="000000"/>
                          </a:solidFill>
                          <a:effectLst/>
                        </a:rPr>
                      </a:br>
                      <a:r>
                        <a:rPr lang="en-US" sz="800" b="0" u="none" strike="noStrike" dirty="0">
                          <a:solidFill>
                            <a:srgbClr val="000000"/>
                          </a:solidFill>
                          <a:effectLst/>
                        </a:rPr>
                        <a:t>detection, monitoring, as well as evaluation of drivers. Drowsiness detection is based on detecting sleeping,</a:t>
                      </a:r>
                      <a:br>
                        <a:rPr lang="en-US" sz="800" b="0" u="none" strike="noStrike" dirty="0">
                          <a:solidFill>
                            <a:srgbClr val="000000"/>
                          </a:solidFill>
                          <a:effectLst/>
                        </a:rPr>
                      </a:br>
                      <a:r>
                        <a:rPr lang="en-US" sz="800" b="0" u="none" strike="noStrike" dirty="0">
                          <a:solidFill>
                            <a:srgbClr val="000000"/>
                          </a:solidFill>
                          <a:effectLst/>
                        </a:rPr>
                        <a:t>yawning, and distraction behaviors using an image processing-based technique.</a:t>
                      </a:r>
                      <a:endParaRPr lang="en-US" sz="800" b="0" i="0" u="none" strike="noStrike" dirty="0">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The system has obtained a very encouraging performance</a:t>
                      </a:r>
                      <a:br>
                        <a:rPr lang="en-US" sz="800" b="0" u="none" strike="noStrike">
                          <a:solidFill>
                            <a:srgbClr val="000000"/>
                          </a:solidFill>
                          <a:effectLst/>
                        </a:rPr>
                      </a:br>
                      <a:r>
                        <a:rPr lang="en-US" sz="800" b="0" u="none" strike="noStrike">
                          <a:solidFill>
                            <a:srgbClr val="000000"/>
                          </a:solidFill>
                          <a:effectLst/>
                        </a:rPr>
                        <a:t>for drowsiness detection in terms of achieving promising</a:t>
                      </a:r>
                      <a:br>
                        <a:rPr lang="en-US" sz="800" b="0" u="none" strike="noStrike">
                          <a:solidFill>
                            <a:srgbClr val="000000"/>
                          </a:solidFill>
                          <a:effectLst/>
                        </a:rPr>
                      </a:br>
                      <a:r>
                        <a:rPr lang="en-US" sz="800" b="0" u="none" strike="noStrike">
                          <a:solidFill>
                            <a:srgbClr val="000000"/>
                          </a:solidFill>
                          <a:effectLst/>
                        </a:rPr>
                        <a:t>scores for Precision, Recall, F1-score, and Accuracy measures.</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limitation of the</a:t>
                      </a:r>
                      <a:br>
                        <a:rPr lang="en-US" sz="800" b="0" u="none" strike="noStrike">
                          <a:solidFill>
                            <a:srgbClr val="000000"/>
                          </a:solidFill>
                          <a:effectLst/>
                        </a:rPr>
                      </a:br>
                      <a:r>
                        <a:rPr lang="en-US" sz="800" b="0" u="none" strike="noStrike">
                          <a:solidFill>
                            <a:srgbClr val="000000"/>
                          </a:solidFill>
                          <a:effectLst/>
                        </a:rPr>
                        <a:t>proposed framework in the form of the misclassifications that</a:t>
                      </a:r>
                      <a:br>
                        <a:rPr lang="en-US" sz="800" b="0" u="none" strike="noStrike">
                          <a:solidFill>
                            <a:srgbClr val="000000"/>
                          </a:solidFill>
                          <a:effectLst/>
                        </a:rPr>
                      </a:br>
                      <a:r>
                        <a:rPr lang="en-US" sz="800" b="0" u="none" strike="noStrike">
                          <a:solidFill>
                            <a:srgbClr val="000000"/>
                          </a:solidFill>
                          <a:effectLst/>
                        </a:rPr>
                        <a:t>have been obtained in some sample images of the dataset containing reflections caused due to spectacles worn by subjects</a:t>
                      </a:r>
                      <a:br>
                        <a:rPr lang="en-US" sz="800" b="0" u="none" strike="noStrike">
                          <a:solidFill>
                            <a:srgbClr val="000000"/>
                          </a:solidFill>
                          <a:effectLst/>
                        </a:rPr>
                      </a:br>
                      <a:r>
                        <a:rPr lang="en-US" sz="800" b="0" u="none" strike="noStrike">
                          <a:solidFill>
                            <a:srgbClr val="000000"/>
                          </a:solidFill>
                          <a:effectLst/>
                        </a:rPr>
                        <a:t>(drivers)</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sng" strike="noStrike" dirty="0">
                          <a:solidFill>
                            <a:srgbClr val="0563C1"/>
                          </a:solidFill>
                          <a:effectLst/>
                          <a:hlinkClick r:id="rId3"/>
                        </a:rPr>
                        <a:t>https://ieeexplore.ieee.org/stamp/stamp.jsp?arnumber=10041913</a:t>
                      </a:r>
                      <a:endParaRPr lang="en-IN" sz="800" b="0" i="0" u="sng" strike="noStrike" dirty="0">
                        <a:solidFill>
                          <a:srgbClr val="0563C1"/>
                        </a:solidFill>
                        <a:effectLst/>
                        <a:latin typeface="Calibri" panose="020F0502020204030204" pitchFamily="34" charset="0"/>
                      </a:endParaRPr>
                    </a:p>
                  </a:txBody>
                  <a:tcPr marL="5784" marR="5784" marT="5784" marB="0"/>
                </a:tc>
                <a:extLst>
                  <a:ext uri="{0D108BD9-81ED-4DB2-BD59-A6C34878D82A}">
                    <a16:rowId xmlns:a16="http://schemas.microsoft.com/office/drawing/2014/main" val="3065399708"/>
                  </a:ext>
                </a:extLst>
              </a:tr>
            </a:tbl>
          </a:graphicData>
        </a:graphic>
      </p:graphicFrame>
    </p:spTree>
    <p:extLst>
      <p:ext uri="{BB962C8B-B14F-4D97-AF65-F5344CB8AC3E}">
        <p14:creationId xmlns:p14="http://schemas.microsoft.com/office/powerpoint/2010/main" val="1725820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4163C4-ABD9-EF5E-DB10-2532B00EE1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2481F0-FEFC-3277-9FC4-1DD3CEF82285}"/>
              </a:ext>
            </a:extLst>
          </p:cNvPr>
          <p:cNvSpPr>
            <a:spLocks noGrp="1"/>
          </p:cNvSpPr>
          <p:nvPr>
            <p:ph type="title"/>
          </p:nvPr>
        </p:nvSpPr>
        <p:spPr>
          <a:xfrm>
            <a:off x="4543170" y="491564"/>
            <a:ext cx="3520175" cy="558240"/>
          </a:xfrm>
        </p:spPr>
        <p:txBody>
          <a:bodyPr>
            <a:normAutofit fontScale="90000"/>
          </a:bodyPr>
          <a:lstStyle/>
          <a:p>
            <a:r>
              <a:rPr lang="en-US" sz="2400" dirty="0">
                <a:latin typeface="Times New Roman" panose="02020603050405020304" pitchFamily="18" charset="0"/>
                <a:cs typeface="Times New Roman" panose="02020603050405020304" pitchFamily="18" charset="0"/>
              </a:rPr>
              <a:t>Literature REVIEW</a:t>
            </a:r>
            <a:endParaRPr lang="en-IN" dirty="0"/>
          </a:p>
        </p:txBody>
      </p:sp>
      <p:graphicFrame>
        <p:nvGraphicFramePr>
          <p:cNvPr id="6" name="Content Placeholder 5">
            <a:extLst>
              <a:ext uri="{FF2B5EF4-FFF2-40B4-BE49-F238E27FC236}">
                <a16:creationId xmlns:a16="http://schemas.microsoft.com/office/drawing/2014/main" id="{C2FA49C9-8DAC-3733-2A39-39DAC7FE284E}"/>
              </a:ext>
            </a:extLst>
          </p:cNvPr>
          <p:cNvGraphicFramePr>
            <a:graphicFrameLocks noGrp="1"/>
          </p:cNvGraphicFramePr>
          <p:nvPr>
            <p:ph idx="1"/>
            <p:extLst>
              <p:ext uri="{D42A27DB-BD31-4B8C-83A1-F6EECF244321}">
                <p14:modId xmlns:p14="http://schemas.microsoft.com/office/powerpoint/2010/main" val="1097751753"/>
              </p:ext>
            </p:extLst>
          </p:nvPr>
        </p:nvGraphicFramePr>
        <p:xfrm>
          <a:off x="788894" y="1192306"/>
          <a:ext cx="10721789" cy="5002306"/>
        </p:xfrm>
        <a:graphic>
          <a:graphicData uri="http://schemas.openxmlformats.org/drawingml/2006/table">
            <a:tbl>
              <a:tblPr>
                <a:tableStyleId>{0505E3EF-67EA-436B-97B2-0124C06EBD24}</a:tableStyleId>
              </a:tblPr>
              <a:tblGrid>
                <a:gridCol w="479186">
                  <a:extLst>
                    <a:ext uri="{9D8B030D-6E8A-4147-A177-3AD203B41FA5}">
                      <a16:colId xmlns:a16="http://schemas.microsoft.com/office/drawing/2014/main" val="2397092945"/>
                    </a:ext>
                  </a:extLst>
                </a:gridCol>
                <a:gridCol w="2186287">
                  <a:extLst>
                    <a:ext uri="{9D8B030D-6E8A-4147-A177-3AD203B41FA5}">
                      <a16:colId xmlns:a16="http://schemas.microsoft.com/office/drawing/2014/main" val="3811963650"/>
                    </a:ext>
                  </a:extLst>
                </a:gridCol>
                <a:gridCol w="1068186">
                  <a:extLst>
                    <a:ext uri="{9D8B030D-6E8A-4147-A177-3AD203B41FA5}">
                      <a16:colId xmlns:a16="http://schemas.microsoft.com/office/drawing/2014/main" val="1968295413"/>
                    </a:ext>
                  </a:extLst>
                </a:gridCol>
                <a:gridCol w="928423">
                  <a:extLst>
                    <a:ext uri="{9D8B030D-6E8A-4147-A177-3AD203B41FA5}">
                      <a16:colId xmlns:a16="http://schemas.microsoft.com/office/drawing/2014/main" val="17618078"/>
                    </a:ext>
                  </a:extLst>
                </a:gridCol>
                <a:gridCol w="479186">
                  <a:extLst>
                    <a:ext uri="{9D8B030D-6E8A-4147-A177-3AD203B41FA5}">
                      <a16:colId xmlns:a16="http://schemas.microsoft.com/office/drawing/2014/main" val="1234426152"/>
                    </a:ext>
                  </a:extLst>
                </a:gridCol>
                <a:gridCol w="1876812">
                  <a:extLst>
                    <a:ext uri="{9D8B030D-6E8A-4147-A177-3AD203B41FA5}">
                      <a16:colId xmlns:a16="http://schemas.microsoft.com/office/drawing/2014/main" val="643990084"/>
                    </a:ext>
                  </a:extLst>
                </a:gridCol>
                <a:gridCol w="1247881">
                  <a:extLst>
                    <a:ext uri="{9D8B030D-6E8A-4147-A177-3AD203B41FA5}">
                      <a16:colId xmlns:a16="http://schemas.microsoft.com/office/drawing/2014/main" val="811764656"/>
                    </a:ext>
                  </a:extLst>
                </a:gridCol>
                <a:gridCol w="1098134">
                  <a:extLst>
                    <a:ext uri="{9D8B030D-6E8A-4147-A177-3AD203B41FA5}">
                      <a16:colId xmlns:a16="http://schemas.microsoft.com/office/drawing/2014/main" val="4028494098"/>
                    </a:ext>
                  </a:extLst>
                </a:gridCol>
                <a:gridCol w="1357694">
                  <a:extLst>
                    <a:ext uri="{9D8B030D-6E8A-4147-A177-3AD203B41FA5}">
                      <a16:colId xmlns:a16="http://schemas.microsoft.com/office/drawing/2014/main" val="4038808195"/>
                    </a:ext>
                  </a:extLst>
                </a:gridCol>
              </a:tblGrid>
              <a:tr h="3111996">
                <a:tc>
                  <a:txBody>
                    <a:bodyPr/>
                    <a:lstStyle/>
                    <a:p>
                      <a:pPr algn="l" fontAlgn="t"/>
                      <a:r>
                        <a:rPr lang="en-IN" sz="800" b="0" u="none" strike="noStrike">
                          <a:solidFill>
                            <a:srgbClr val="000000"/>
                          </a:solidFill>
                          <a:effectLst/>
                        </a:rPr>
                        <a:t>3</a:t>
                      </a:r>
                      <a:endParaRPr lang="en-IN"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900" b="0" u="none" strike="noStrike" dirty="0">
                          <a:solidFill>
                            <a:srgbClr val="000000"/>
                          </a:solidFill>
                          <a:effectLst/>
                        </a:rPr>
                        <a:t>Eye Tracking System to Detect Driver Drowsiness</a:t>
                      </a:r>
                      <a:endParaRPr lang="en-US" sz="900" b="0" i="0" u="none" strike="noStrike" dirty="0">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none" strike="noStrike">
                          <a:solidFill>
                            <a:srgbClr val="000000"/>
                          </a:solidFill>
                          <a:effectLst/>
                        </a:rPr>
                        <a:t>T. P. Nguyen, M. T. Chew, S. Demidenko</a:t>
                      </a:r>
                      <a:endParaRPr lang="en-IN"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Centre of Technology RMIT University, School of Engineering and Advanced Technology  Massey University.</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none" strike="noStrike">
                          <a:solidFill>
                            <a:srgbClr val="000000"/>
                          </a:solidFill>
                          <a:effectLst/>
                        </a:rPr>
                        <a:t>Apr-15</a:t>
                      </a:r>
                      <a:endParaRPr lang="en-IN"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The prototype Eye Tracking System for Drowsiness Detection  includes a dashboard mounted commodity camera, simple alarm board and processor (laptop). The system performs a real-time processing of the input image stream so to compute the level of fatigue of the driver. The analysis is based on calculating a number of frames of the data stream where the driver eyes are closed. The result of the processing is sent to the alarm board, which activates an alarm signal when the drowsiness index exceeds a pre-specified parameter.</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The accuracy of the eye state detection is in excess of 95% for the analyzed lighting conditions. The system provides user friendly GUI. </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Cannot detect in night conditions.</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sng" strike="noStrike">
                          <a:solidFill>
                            <a:srgbClr val="0563C1"/>
                          </a:solidFill>
                          <a:effectLst/>
                          <a:hlinkClick r:id="rId2"/>
                        </a:rPr>
                        <a:t>https://www.researchgate.net/publication/283018835_Eye_tracking_system_to_detect_driver_drowsiness</a:t>
                      </a:r>
                      <a:endParaRPr lang="en-IN" sz="800" b="0" i="0" u="sng" strike="noStrike">
                        <a:solidFill>
                          <a:srgbClr val="0563C1"/>
                        </a:solidFill>
                        <a:effectLst/>
                        <a:latin typeface="Calibri" panose="020F0502020204030204" pitchFamily="34" charset="0"/>
                      </a:endParaRPr>
                    </a:p>
                  </a:txBody>
                  <a:tcPr marL="5784" marR="5784" marT="5784" marB="0"/>
                </a:tc>
                <a:extLst>
                  <a:ext uri="{0D108BD9-81ED-4DB2-BD59-A6C34878D82A}">
                    <a16:rowId xmlns:a16="http://schemas.microsoft.com/office/drawing/2014/main" val="1858169193"/>
                  </a:ext>
                </a:extLst>
              </a:tr>
              <a:tr h="1890310">
                <a:tc>
                  <a:txBody>
                    <a:bodyPr/>
                    <a:lstStyle/>
                    <a:p>
                      <a:pPr algn="l" fontAlgn="t"/>
                      <a:r>
                        <a:rPr lang="en-IN" sz="800" b="0" u="none" strike="noStrike">
                          <a:solidFill>
                            <a:srgbClr val="000000"/>
                          </a:solidFill>
                          <a:effectLst/>
                        </a:rPr>
                        <a:t>4</a:t>
                      </a:r>
                      <a:endParaRPr lang="en-IN"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900" b="0" u="none" strike="noStrike">
                          <a:solidFill>
                            <a:srgbClr val="000000"/>
                          </a:solidFill>
                          <a:effectLst/>
                        </a:rPr>
                        <a:t>Detection of Driver Drowsiness Using Eye Blink Sensor</a:t>
                      </a:r>
                      <a:endParaRPr lang="en-US" sz="9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none" strike="noStrike">
                          <a:solidFill>
                            <a:srgbClr val="000000"/>
                          </a:solidFill>
                          <a:effectLst/>
                        </a:rPr>
                        <a:t>Apurva Mirge, Priya Sharma, Kashmira Shendge, Savita Thakre, Prof. Ajit Pagar</a:t>
                      </a:r>
                      <a:endParaRPr lang="en-IN"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Department of Computer Engineering, Dr. D. Y. Patil School of Engineering, Lohegoan, Savitribai Phule Pune</a:t>
                      </a:r>
                      <a:br>
                        <a:rPr lang="en-US" sz="800" b="0" u="none" strike="noStrike">
                          <a:solidFill>
                            <a:srgbClr val="000000"/>
                          </a:solidFill>
                          <a:effectLst/>
                        </a:rPr>
                      </a:br>
                      <a:r>
                        <a:rPr lang="en-US" sz="800" b="0" u="none" strike="noStrike">
                          <a:solidFill>
                            <a:srgbClr val="000000"/>
                          </a:solidFill>
                          <a:effectLst/>
                        </a:rPr>
                        <a:t>University</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none" strike="noStrike">
                          <a:solidFill>
                            <a:srgbClr val="000000"/>
                          </a:solidFill>
                          <a:effectLst/>
                        </a:rPr>
                        <a:t>2020</a:t>
                      </a:r>
                      <a:endParaRPr lang="en-IN"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This system is developed using various sensors like eye blink sensor, alcohol sensor, fire sensor and raspberry pi microcontroller. If the driver is found drowsy, he will be alerted by buzzing alarm.</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The device prototype supports quality, low cost,</a:t>
                      </a:r>
                      <a:br>
                        <a:rPr lang="en-US" sz="800" b="0" u="none" strike="noStrike">
                          <a:solidFill>
                            <a:srgbClr val="000000"/>
                          </a:solidFill>
                          <a:effectLst/>
                        </a:rPr>
                      </a:br>
                      <a:r>
                        <a:rPr lang="en-US" sz="800" b="0" u="none" strike="noStrike">
                          <a:solidFill>
                            <a:srgbClr val="000000"/>
                          </a:solidFill>
                          <a:effectLst/>
                        </a:rPr>
                        <a:t>flexibility and user safety</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US" sz="800" b="0" u="none" strike="noStrike">
                          <a:solidFill>
                            <a:srgbClr val="000000"/>
                          </a:solidFill>
                          <a:effectLst/>
                        </a:rPr>
                        <a:t>No Gps Loaction of the driver in this system.</a:t>
                      </a:r>
                      <a:endParaRPr lang="en-US" sz="800" b="0" i="0" u="none" strike="noStrike">
                        <a:solidFill>
                          <a:srgbClr val="000000"/>
                        </a:solidFill>
                        <a:effectLst/>
                        <a:latin typeface="Times New Roman" panose="02020603050405020304" pitchFamily="18" charset="0"/>
                      </a:endParaRPr>
                    </a:p>
                  </a:txBody>
                  <a:tcPr marL="5784" marR="5784" marT="5784" marB="0"/>
                </a:tc>
                <a:tc>
                  <a:txBody>
                    <a:bodyPr/>
                    <a:lstStyle/>
                    <a:p>
                      <a:pPr algn="l" fontAlgn="t"/>
                      <a:r>
                        <a:rPr lang="en-IN" sz="800" b="0" u="sng" strike="noStrike" dirty="0">
                          <a:solidFill>
                            <a:srgbClr val="0563C1"/>
                          </a:solidFill>
                          <a:effectLst/>
                          <a:hlinkClick r:id="rId3"/>
                        </a:rPr>
                        <a:t>https://ijsrset.com/IJSRSET2051043</a:t>
                      </a:r>
                      <a:endParaRPr lang="en-IN" sz="800" b="0" i="0" u="sng" strike="noStrike" dirty="0">
                        <a:solidFill>
                          <a:srgbClr val="0563C1"/>
                        </a:solidFill>
                        <a:effectLst/>
                        <a:latin typeface="Calibri" panose="020F0502020204030204" pitchFamily="34" charset="0"/>
                      </a:endParaRPr>
                    </a:p>
                  </a:txBody>
                  <a:tcPr marL="5784" marR="5784" marT="5784" marB="0"/>
                </a:tc>
                <a:extLst>
                  <a:ext uri="{0D108BD9-81ED-4DB2-BD59-A6C34878D82A}">
                    <a16:rowId xmlns:a16="http://schemas.microsoft.com/office/drawing/2014/main" val="922847367"/>
                  </a:ext>
                </a:extLst>
              </a:tr>
            </a:tbl>
          </a:graphicData>
        </a:graphic>
      </p:graphicFrame>
    </p:spTree>
    <p:extLst>
      <p:ext uri="{BB962C8B-B14F-4D97-AF65-F5344CB8AC3E}">
        <p14:creationId xmlns:p14="http://schemas.microsoft.com/office/powerpoint/2010/main" val="1285307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8DFA-B94F-3F7E-B0EB-5182EC9772C0}"/>
              </a:ext>
            </a:extLst>
          </p:cNvPr>
          <p:cNvSpPr>
            <a:spLocks noGrp="1"/>
          </p:cNvSpPr>
          <p:nvPr>
            <p:ph type="title"/>
          </p:nvPr>
        </p:nvSpPr>
        <p:spPr>
          <a:xfrm>
            <a:off x="3990109" y="374686"/>
            <a:ext cx="4211781" cy="519954"/>
          </a:xfrm>
        </p:spPr>
        <p:txBody>
          <a:bodyPr>
            <a:normAutofit/>
          </a:bodyPr>
          <a:lstStyle/>
          <a:p>
            <a:r>
              <a:rPr lang="en-IN" sz="2400" dirty="0">
                <a:latin typeface="Times New Roman" panose="02020603050405020304" pitchFamily="18" charset="0"/>
                <a:cs typeface="Times New Roman" panose="02020603050405020304" pitchFamily="18" charset="0"/>
              </a:rPr>
              <a:t>requirements</a:t>
            </a:r>
          </a:p>
        </p:txBody>
      </p:sp>
      <p:sp>
        <p:nvSpPr>
          <p:cNvPr id="3" name="Content Placeholder 2">
            <a:extLst>
              <a:ext uri="{FF2B5EF4-FFF2-40B4-BE49-F238E27FC236}">
                <a16:creationId xmlns:a16="http://schemas.microsoft.com/office/drawing/2014/main" id="{BDC38990-92A0-13B0-9E24-E94ED22EEFF3}"/>
              </a:ext>
            </a:extLst>
          </p:cNvPr>
          <p:cNvSpPr>
            <a:spLocks noGrp="1"/>
          </p:cNvSpPr>
          <p:nvPr>
            <p:ph idx="1"/>
          </p:nvPr>
        </p:nvSpPr>
        <p:spPr>
          <a:xfrm>
            <a:off x="294102" y="1122214"/>
            <a:ext cx="11603795" cy="3990114"/>
          </a:xfrm>
        </p:spPr>
        <p:txBody>
          <a:bodyPr>
            <a:noAutofit/>
          </a:bodyPr>
          <a:lstStyle/>
          <a:p>
            <a:pPr algn="just"/>
            <a:r>
              <a:rPr lang="en-US" sz="2400" b="1" dirty="0">
                <a:latin typeface="Times New Roman" panose="02020603050405020304" pitchFamily="18" charset="0"/>
                <a:cs typeface="Times New Roman" panose="02020603050405020304" pitchFamily="18" charset="0"/>
              </a:rPr>
              <a:t>Hardware</a:t>
            </a:r>
          </a:p>
          <a:p>
            <a:pPr marL="342900" indent="-342900" algn="just">
              <a:buAutoNum type="arabicParenR"/>
            </a:pPr>
            <a:r>
              <a:rPr lang="en-US" b="1" dirty="0">
                <a:latin typeface="Times New Roman" panose="02020603050405020304" pitchFamily="18" charset="0"/>
                <a:cs typeface="Times New Roman" panose="02020603050405020304" pitchFamily="18" charset="0"/>
              </a:rPr>
              <a:t>Arduino Nano: </a:t>
            </a:r>
            <a:r>
              <a:rPr lang="en-US" dirty="0">
                <a:latin typeface="Times New Roman" panose="02020603050405020304" pitchFamily="18" charset="0"/>
                <a:cs typeface="Times New Roman" panose="02020603050405020304" pitchFamily="18" charset="0"/>
              </a:rPr>
              <a:t>Responsible for processing data and controlling other components.</a:t>
            </a:r>
          </a:p>
          <a:p>
            <a:pPr marL="342900" indent="-342900" algn="just">
              <a:buAutoNum type="arabicParenR"/>
            </a:pPr>
            <a:r>
              <a:rPr lang="en-US" b="1" dirty="0">
                <a:latin typeface="Times New Roman" panose="02020603050405020304" pitchFamily="18" charset="0"/>
                <a:cs typeface="Times New Roman" panose="02020603050405020304" pitchFamily="18" charset="0"/>
              </a:rPr>
              <a:t>Eye Blink Sensor:</a:t>
            </a:r>
            <a:r>
              <a:rPr lang="en-US" dirty="0">
                <a:latin typeface="Times New Roman" panose="02020603050405020304" pitchFamily="18" charset="0"/>
                <a:cs typeface="Times New Roman" panose="02020603050405020304" pitchFamily="18" charset="0"/>
              </a:rPr>
              <a:t> Monitors the driver’s eye blinks to detect drowsiness.</a:t>
            </a:r>
          </a:p>
          <a:p>
            <a:pPr marL="342900" indent="-342900" algn="just">
              <a:buAutoNum type="arabicParenR"/>
            </a:pPr>
            <a:r>
              <a:rPr lang="en-US" b="1" dirty="0">
                <a:latin typeface="Times New Roman" panose="02020603050405020304" pitchFamily="18" charset="0"/>
                <a:cs typeface="Times New Roman" panose="02020603050405020304" pitchFamily="18" charset="0"/>
              </a:rPr>
              <a:t>Switch: </a:t>
            </a:r>
            <a:r>
              <a:rPr lang="en-US" dirty="0">
                <a:latin typeface="Times New Roman" panose="02020603050405020304" pitchFamily="18" charset="0"/>
                <a:cs typeface="Times New Roman" panose="02020603050405020304" pitchFamily="18" charset="0"/>
              </a:rPr>
              <a:t>M</a:t>
            </a:r>
            <a:r>
              <a:rPr lang="en-US" sz="2000" dirty="0">
                <a:latin typeface="Times New Roman" panose="02020603050405020304" pitchFamily="18" charset="0"/>
                <a:cs typeface="Times New Roman" panose="02020603050405020304" pitchFamily="18" charset="0"/>
              </a:rPr>
              <a:t>anually deactivate the alert system using a switch button when necessary.</a:t>
            </a:r>
            <a:endParaRPr lang="en-US" dirty="0">
              <a:latin typeface="Times New Roman" panose="02020603050405020304" pitchFamily="18" charset="0"/>
              <a:cs typeface="Times New Roman" panose="02020603050405020304" pitchFamily="18" charset="0"/>
            </a:endParaRPr>
          </a:p>
          <a:p>
            <a:pPr marL="342900" indent="-342900" algn="just">
              <a:buAutoNum type="arabicParenR"/>
            </a:pPr>
            <a:r>
              <a:rPr lang="en-US" b="1" dirty="0">
                <a:latin typeface="Times New Roman" panose="02020603050405020304" pitchFamily="18" charset="0"/>
                <a:cs typeface="Times New Roman" panose="02020603050405020304" pitchFamily="18" charset="0"/>
              </a:rPr>
              <a:t>Buzzer: </a:t>
            </a:r>
            <a:r>
              <a:rPr lang="en-US" dirty="0">
                <a:latin typeface="Times New Roman" panose="02020603050405020304" pitchFamily="18" charset="0"/>
                <a:cs typeface="Times New Roman" panose="02020603050405020304" pitchFamily="18" charset="0"/>
              </a:rPr>
              <a:t>Provides an audible alert to the driver.</a:t>
            </a:r>
          </a:p>
          <a:p>
            <a:pPr marL="342900" indent="-342900" algn="just">
              <a:buAutoNum type="arabicParenR"/>
            </a:pPr>
            <a:r>
              <a:rPr lang="en-US" b="1" dirty="0">
                <a:latin typeface="Times New Roman" panose="02020603050405020304" pitchFamily="18" charset="0"/>
                <a:cs typeface="Times New Roman" panose="02020603050405020304" pitchFamily="18" charset="0"/>
              </a:rPr>
              <a:t>Vibration motor: </a:t>
            </a:r>
            <a:r>
              <a:rPr lang="en-US" dirty="0">
                <a:latin typeface="Times New Roman" panose="02020603050405020304" pitchFamily="18" charset="0"/>
                <a:cs typeface="Times New Roman" panose="02020603050405020304" pitchFamily="18" charset="0"/>
              </a:rPr>
              <a:t>Vibrates to wake up the driver.</a:t>
            </a:r>
          </a:p>
          <a:p>
            <a:pPr marL="342900" indent="-342900" algn="just">
              <a:buAutoNum type="arabicParenR"/>
            </a:pPr>
            <a:r>
              <a:rPr lang="en-US" b="1" dirty="0">
                <a:latin typeface="Times New Roman" panose="02020603050405020304" pitchFamily="18" charset="0"/>
                <a:cs typeface="Times New Roman" panose="02020603050405020304" pitchFamily="18" charset="0"/>
              </a:rPr>
              <a:t>GSM Module: </a:t>
            </a:r>
            <a:r>
              <a:rPr lang="en-US" dirty="0">
                <a:latin typeface="Times New Roman" panose="02020603050405020304" pitchFamily="18" charset="0"/>
                <a:cs typeface="Times New Roman" panose="02020603050405020304" pitchFamily="18" charset="0"/>
              </a:rPr>
              <a:t>Enables communication via SMS.</a:t>
            </a:r>
          </a:p>
          <a:p>
            <a:pPr marL="342900" indent="-342900" algn="just">
              <a:buAutoNum type="arabicParenR"/>
            </a:pPr>
            <a:r>
              <a:rPr lang="en-US" b="1" dirty="0">
                <a:latin typeface="Times New Roman" panose="02020603050405020304" pitchFamily="18" charset="0"/>
                <a:cs typeface="Times New Roman" panose="02020603050405020304" pitchFamily="18" charset="0"/>
              </a:rPr>
              <a:t>GPS Module: </a:t>
            </a:r>
            <a:r>
              <a:rPr lang="en-US" dirty="0">
                <a:latin typeface="Times New Roman" panose="02020603050405020304" pitchFamily="18" charset="0"/>
                <a:cs typeface="Times New Roman" panose="02020603050405020304" pitchFamily="18" charset="0"/>
              </a:rPr>
              <a:t>Determines the vehicle’s location.</a:t>
            </a:r>
          </a:p>
          <a:p>
            <a:pPr marL="0" indent="0" algn="just">
              <a:buNone/>
            </a:pPr>
            <a:endParaRPr 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3D1C2BD1-0882-52D7-59E7-A8A196BD23FF}"/>
              </a:ext>
            </a:extLst>
          </p:cNvPr>
          <p:cNvSpPr txBox="1"/>
          <p:nvPr/>
        </p:nvSpPr>
        <p:spPr>
          <a:xfrm>
            <a:off x="360218" y="5621477"/>
            <a:ext cx="2971800" cy="1077218"/>
          </a:xfrm>
          <a:prstGeom prst="rect">
            <a:avLst/>
          </a:prstGeom>
          <a:noFill/>
        </p:spPr>
        <p:txBody>
          <a:bodyPr wrap="square" rtlCol="0">
            <a:spAutoFit/>
          </a:bodyPr>
          <a:lstStyle/>
          <a:p>
            <a:pPr marL="285750" indent="-28575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Software</a:t>
            </a:r>
          </a:p>
          <a:p>
            <a:pPr marL="342900" indent="-342900" algn="just">
              <a:buFont typeface="+mj-lt"/>
              <a:buAutoNum type="arabicParenR"/>
            </a:pPr>
            <a:r>
              <a:rPr lang="en-US" sz="2000" b="1" dirty="0">
                <a:latin typeface="Times New Roman" panose="02020603050405020304" pitchFamily="18" charset="0"/>
                <a:cs typeface="Times New Roman" panose="02020603050405020304" pitchFamily="18" charset="0"/>
              </a:rPr>
              <a:t>Arduino IDE</a:t>
            </a:r>
          </a:p>
          <a:p>
            <a:pPr algn="just"/>
            <a:endParaRPr lang="en-IN" sz="2000" dirty="0"/>
          </a:p>
        </p:txBody>
      </p:sp>
    </p:spTree>
    <p:extLst>
      <p:ext uri="{BB962C8B-B14F-4D97-AF65-F5344CB8AC3E}">
        <p14:creationId xmlns:p14="http://schemas.microsoft.com/office/powerpoint/2010/main" val="2993499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8DFA-B94F-3F7E-B0EB-5182EC9772C0}"/>
              </a:ext>
            </a:extLst>
          </p:cNvPr>
          <p:cNvSpPr>
            <a:spLocks noGrp="1"/>
          </p:cNvSpPr>
          <p:nvPr>
            <p:ph type="title"/>
          </p:nvPr>
        </p:nvSpPr>
        <p:spPr>
          <a:xfrm>
            <a:off x="4675094" y="398116"/>
            <a:ext cx="2841812" cy="519954"/>
          </a:xfrm>
        </p:spPr>
        <p:txBody>
          <a:bodyPr>
            <a:normAutofit/>
          </a:bodyPr>
          <a:lstStyle/>
          <a:p>
            <a:r>
              <a:rPr lang="en-IN" sz="2400" dirty="0">
                <a:latin typeface="Times New Roman" panose="02020603050405020304" pitchFamily="18" charset="0"/>
                <a:cs typeface="Times New Roman" panose="02020603050405020304" pitchFamily="18" charset="0"/>
              </a:rPr>
              <a:t>FEATURES</a:t>
            </a:r>
            <a:endParaRPr lang="en-IN" dirty="0"/>
          </a:p>
        </p:txBody>
      </p:sp>
      <p:sp>
        <p:nvSpPr>
          <p:cNvPr id="3" name="Content Placeholder 2">
            <a:extLst>
              <a:ext uri="{FF2B5EF4-FFF2-40B4-BE49-F238E27FC236}">
                <a16:creationId xmlns:a16="http://schemas.microsoft.com/office/drawing/2014/main" id="{BDC38990-92A0-13B0-9E24-E94ED22EEFF3}"/>
              </a:ext>
            </a:extLst>
          </p:cNvPr>
          <p:cNvSpPr>
            <a:spLocks noGrp="1"/>
          </p:cNvSpPr>
          <p:nvPr>
            <p:ph idx="1"/>
          </p:nvPr>
        </p:nvSpPr>
        <p:spPr>
          <a:xfrm>
            <a:off x="349622" y="1452282"/>
            <a:ext cx="11187954" cy="3621742"/>
          </a:xfrm>
        </p:spPr>
        <p:txBody>
          <a:bodyPr>
            <a:noAutofit/>
          </a:bodyPr>
          <a:lstStyle/>
          <a:p>
            <a:pPr algn="just"/>
            <a:r>
              <a:rPr lang="en-US" sz="1800" dirty="0">
                <a:latin typeface="Times New Roman" panose="02020603050405020304" pitchFamily="18" charset="0"/>
                <a:cs typeface="Times New Roman" panose="02020603050405020304" pitchFamily="18" charset="0"/>
              </a:rPr>
              <a:t>Provides real-time data on eye behavior.</a:t>
            </a:r>
          </a:p>
          <a:p>
            <a:pPr algn="just"/>
            <a:r>
              <a:rPr lang="en-US" sz="1800" b="0" i="0" dirty="0">
                <a:effectLst/>
                <a:latin typeface="Times New Roman" panose="02020603050405020304" pitchFamily="18" charset="0"/>
                <a:cs typeface="Times New Roman" panose="02020603050405020304" pitchFamily="18" charset="0"/>
              </a:rPr>
              <a:t>Alerts the driver when drowsiness is detected</a:t>
            </a:r>
            <a:r>
              <a:rPr lang="en-US" b="0" i="0" dirty="0">
                <a:effectLst/>
                <a:latin typeface="Times New Roman" panose="02020603050405020304" pitchFamily="18" charset="0"/>
                <a:cs typeface="Times New Roman" panose="02020603050405020304" pitchFamily="18" charset="0"/>
              </a:rPr>
              <a:t>.</a:t>
            </a:r>
          </a:p>
          <a:p>
            <a:pPr algn="just"/>
            <a:r>
              <a:rPr lang="en-US" sz="1800" dirty="0">
                <a:latin typeface="Times New Roman" panose="02020603050405020304" pitchFamily="18" charset="0"/>
                <a:cs typeface="Times New Roman" panose="02020603050405020304" pitchFamily="18" charset="0"/>
              </a:rPr>
              <a:t>Can be manually turned off by the driver using a switch button.</a:t>
            </a:r>
          </a:p>
          <a:p>
            <a:pPr algn="just"/>
            <a:r>
              <a:rPr lang="en-US" sz="1800" dirty="0">
                <a:latin typeface="Times New Roman" panose="02020603050405020304" pitchFamily="18" charset="0"/>
                <a:cs typeface="Times New Roman" panose="02020603050405020304" pitchFamily="18" charset="0"/>
              </a:rPr>
              <a:t>Enables communication via SMS and sends immediate alerts to a designated contact (e.g., family member or vehicle owner) when drowsiness is detected.</a:t>
            </a:r>
          </a:p>
          <a:p>
            <a:pPr algn="just"/>
            <a:r>
              <a:rPr lang="en-US" sz="1800" dirty="0">
                <a:latin typeface="Times New Roman" panose="02020603050405020304" pitchFamily="18" charset="0"/>
                <a:cs typeface="Times New Roman" panose="02020603050405020304" pitchFamily="18" charset="0"/>
              </a:rPr>
              <a:t>Determines the precise location of the vehicle.</a:t>
            </a:r>
          </a:p>
          <a:p>
            <a:pPr algn="just"/>
            <a:r>
              <a:rPr lang="en-US" sz="1800" dirty="0">
                <a:latin typeface="Times New Roman" panose="02020603050405020304" pitchFamily="18" charset="0"/>
                <a:cs typeface="Times New Roman" panose="02020603050405020304" pitchFamily="18" charset="0"/>
              </a:rPr>
              <a:t>Prioritizes driver safety by minimizing distraction and allows the driver to manually turn off SMS and GPS alerts using the switch button when not needed.</a:t>
            </a:r>
          </a:p>
        </p:txBody>
      </p:sp>
    </p:spTree>
    <p:extLst>
      <p:ext uri="{BB962C8B-B14F-4D97-AF65-F5344CB8AC3E}">
        <p14:creationId xmlns:p14="http://schemas.microsoft.com/office/powerpoint/2010/main" val="1146868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9109C8-CF7F-D5F6-C8FF-EB18CD250E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91134A-3247-6320-C544-DC17E50B90B8}"/>
              </a:ext>
            </a:extLst>
          </p:cNvPr>
          <p:cNvSpPr>
            <a:spLocks noGrp="1"/>
          </p:cNvSpPr>
          <p:nvPr>
            <p:ph type="title"/>
          </p:nvPr>
        </p:nvSpPr>
        <p:spPr>
          <a:xfrm>
            <a:off x="4675094" y="107171"/>
            <a:ext cx="2841812" cy="519954"/>
          </a:xfrm>
        </p:spPr>
        <p:txBody>
          <a:bodyPr>
            <a:normAutofit/>
          </a:bodyPr>
          <a:lstStyle/>
          <a:p>
            <a:r>
              <a:rPr lang="en-IN" sz="2400" dirty="0">
                <a:latin typeface="Times New Roman" panose="02020603050405020304" pitchFamily="18" charset="0"/>
                <a:cs typeface="Times New Roman" panose="02020603050405020304" pitchFamily="18" charset="0"/>
              </a:rPr>
              <a:t>WORKING</a:t>
            </a:r>
            <a:endParaRPr lang="en-IN" dirty="0"/>
          </a:p>
        </p:txBody>
      </p:sp>
      <p:pic>
        <p:nvPicPr>
          <p:cNvPr id="5" name="Picture 4">
            <a:extLst>
              <a:ext uri="{FF2B5EF4-FFF2-40B4-BE49-F238E27FC236}">
                <a16:creationId xmlns:a16="http://schemas.microsoft.com/office/drawing/2014/main" id="{20A7ACCF-61CA-D694-15FE-659779201514}"/>
              </a:ext>
            </a:extLst>
          </p:cNvPr>
          <p:cNvPicPr>
            <a:picLocks noChangeAspect="1"/>
          </p:cNvPicPr>
          <p:nvPr/>
        </p:nvPicPr>
        <p:blipFill>
          <a:blip r:embed="rId2"/>
          <a:stretch>
            <a:fillRect/>
          </a:stretch>
        </p:blipFill>
        <p:spPr>
          <a:xfrm>
            <a:off x="3661506" y="834944"/>
            <a:ext cx="4868987" cy="5638438"/>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5451042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871</TotalTime>
  <Words>1087</Words>
  <Application>Microsoft Office PowerPoint</Application>
  <PresentationFormat>Widescreen</PresentationFormat>
  <Paragraphs>91</Paragraphs>
  <Slides>12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Bookman Old Style</vt:lpstr>
      <vt:lpstr>Calibri</vt:lpstr>
      <vt:lpstr>Rockwell</vt:lpstr>
      <vt:lpstr>Times New Roman</vt:lpstr>
      <vt:lpstr>Damask</vt:lpstr>
      <vt:lpstr> DROWSISHIELD</vt:lpstr>
      <vt:lpstr>TABLE OF CONTENTS</vt:lpstr>
      <vt:lpstr>INTRODUCTION</vt:lpstr>
      <vt:lpstr>Objectives</vt:lpstr>
      <vt:lpstr>Literature REVIEW</vt:lpstr>
      <vt:lpstr>Literature REVIEW</vt:lpstr>
      <vt:lpstr>requirements</vt:lpstr>
      <vt:lpstr>FEATURES</vt:lpstr>
      <vt:lpstr>WORKING</vt:lpstr>
      <vt:lpstr>CODE</vt:lpstr>
      <vt:lpstr>VIDEO OF WORKING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Driver Drowsiness Detection</dc:title>
  <dc:creator>NMCC STUDENT</dc:creator>
  <cp:lastModifiedBy>Aryan Ambre</cp:lastModifiedBy>
  <cp:revision>17</cp:revision>
  <dcterms:created xsi:type="dcterms:W3CDTF">2023-12-22T03:11:12Z</dcterms:created>
  <dcterms:modified xsi:type="dcterms:W3CDTF">2024-03-15T00:48:05Z</dcterms:modified>
</cp:coreProperties>
</file>

<file path=docProps/thumbnail.jpeg>
</file>